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5bd04e5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5bd04e5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5d3f4eb4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5d3f4eb4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5bd04e5e7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5bd04e5e7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5bd04e5e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5bd04e5e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5bd04e5e7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5bd04e5e7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5bd04e5e7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85bd04e5e7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5bd04e5e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85bd04e5e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5bd04e5e7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5bd04e5e7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5d3f4eb4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5d3f4eb4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4350" y="0"/>
            <a:ext cx="977270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3394500" y="3691950"/>
            <a:ext cx="2355000" cy="687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28575">
            <a:solidFill>
              <a:srgbClr val="FFC9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431400" y="3691950"/>
            <a:ext cx="22812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783F0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106840004 李兆恆</a:t>
            </a:r>
            <a:endParaRPr b="1" sz="1500">
              <a:solidFill>
                <a:srgbClr val="783F04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783F0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106840013 游佳蓁</a:t>
            </a:r>
            <a:endParaRPr b="1" sz="1500">
              <a:solidFill>
                <a:srgbClr val="783F04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2"/>
          <p:cNvPicPr preferRelativeResize="0"/>
          <p:nvPr/>
        </p:nvPicPr>
        <p:blipFill rotWithShape="1">
          <a:blip r:embed="rId3">
            <a:alphaModFix/>
          </a:blip>
          <a:srcRect b="4619" l="7699" r="8974" t="8059"/>
          <a:stretch/>
        </p:blipFill>
        <p:spPr>
          <a:xfrm>
            <a:off x="694225" y="704725"/>
            <a:ext cx="3247627" cy="191435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2"/>
          <p:cNvSpPr/>
          <p:nvPr/>
        </p:nvSpPr>
        <p:spPr>
          <a:xfrm>
            <a:off x="1183275" y="898975"/>
            <a:ext cx="2319300" cy="16161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" name="Google Shape;168;p22"/>
          <p:cNvGrpSpPr/>
          <p:nvPr/>
        </p:nvGrpSpPr>
        <p:grpSpPr>
          <a:xfrm>
            <a:off x="4572000" y="274825"/>
            <a:ext cx="4186800" cy="2145275"/>
            <a:chOff x="4572000" y="274825"/>
            <a:chExt cx="4186800" cy="2145275"/>
          </a:xfrm>
        </p:grpSpPr>
        <p:sp>
          <p:nvSpPr>
            <p:cNvPr id="169" name="Google Shape;169;p22"/>
            <p:cNvSpPr/>
            <p:nvPr/>
          </p:nvSpPr>
          <p:spPr>
            <a:xfrm>
              <a:off x="4584450" y="534300"/>
              <a:ext cx="4161900" cy="18858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28575">
              <a:solidFill>
                <a:srgbClr val="FFC9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C931"/>
                </a:solidFill>
              </a:endParaRPr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4572000" y="274825"/>
              <a:ext cx="4186800" cy="5661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FC93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C931"/>
                </a:solidFill>
              </a:endParaRPr>
            </a:p>
          </p:txBody>
        </p:sp>
        <p:sp>
          <p:nvSpPr>
            <p:cNvPr id="171" name="Google Shape;171;p22"/>
            <p:cNvSpPr txBox="1"/>
            <p:nvPr/>
          </p:nvSpPr>
          <p:spPr>
            <a:xfrm>
              <a:off x="4572000" y="329129"/>
              <a:ext cx="4186800" cy="45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2000">
                  <a:solidFill>
                    <a:srgbClr val="0C9A8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發現問題</a:t>
              </a:r>
              <a:endParaRPr b="1" sz="20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2" name="Google Shape;172;p22"/>
            <p:cNvSpPr txBox="1"/>
            <p:nvPr/>
          </p:nvSpPr>
          <p:spPr>
            <a:xfrm>
              <a:off x="4791025" y="1005625"/>
              <a:ext cx="3723600" cy="68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zh-TW" sz="1200">
                  <a:solidFill>
                    <a:srgbClr val="434343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圖片過大，一頁能瀏覽數量太少，需要大幅度捲動葉面。</a:t>
              </a:r>
              <a:endParaRPr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73" name="Google Shape;173;p22"/>
            <p:cNvSpPr txBox="1"/>
            <p:nvPr/>
          </p:nvSpPr>
          <p:spPr>
            <a:xfrm>
              <a:off x="4791025" y="1781600"/>
              <a:ext cx="3607800" cy="42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200">
                  <a:solidFill>
                    <a:srgbClr val="0C9A8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#</a:t>
              </a:r>
              <a:r>
                <a:rPr b="1" lang="zh-TW" sz="1200">
                  <a:solidFill>
                    <a:srgbClr val="0C9A8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美觀及簡化</a:t>
              </a:r>
              <a:endParaRPr b="1" sz="12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sp>
        <p:nvSpPr>
          <p:cNvPr id="174" name="Google Shape;174;p22"/>
          <p:cNvSpPr/>
          <p:nvPr/>
        </p:nvSpPr>
        <p:spPr>
          <a:xfrm>
            <a:off x="4584450" y="3236097"/>
            <a:ext cx="4162200" cy="1325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4572000" y="2938375"/>
            <a:ext cx="4186800" cy="6495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C9A86"/>
          </a:solidFill>
          <a:ln cap="flat" cmpd="sng" w="952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4891500" y="2992680"/>
            <a:ext cx="35478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FFC93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修正方式</a:t>
            </a:r>
            <a:endParaRPr b="1" sz="2000">
              <a:solidFill>
                <a:srgbClr val="FFC93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4891500" y="3669175"/>
            <a:ext cx="35478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縮小圖示，增加一頁可瀏覽數量。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(ex.一排五個圖)</a:t>
            </a: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 rotWithShape="1">
          <a:blip r:embed="rId3">
            <a:alphaModFix/>
          </a:blip>
          <a:srcRect b="43325" l="19555" r="19561" t="13875"/>
          <a:stretch/>
        </p:blipFill>
        <p:spPr>
          <a:xfrm>
            <a:off x="651625" y="3290850"/>
            <a:ext cx="1992917" cy="78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 rotWithShape="1">
          <a:blip r:embed="rId4">
            <a:alphaModFix/>
          </a:blip>
          <a:srcRect b="33702" l="19950" r="41016" t="27012"/>
          <a:stretch/>
        </p:blipFill>
        <p:spPr>
          <a:xfrm>
            <a:off x="2600766" y="3321734"/>
            <a:ext cx="1282934" cy="7262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22"/>
          <p:cNvCxnSpPr>
            <a:stCxn id="167" idx="2"/>
          </p:cNvCxnSpPr>
          <p:nvPr/>
        </p:nvCxnSpPr>
        <p:spPr>
          <a:xfrm flipH="1">
            <a:off x="2337225" y="2515075"/>
            <a:ext cx="5700" cy="734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4584450" y="3002125"/>
            <a:ext cx="4161900" cy="1885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FFC9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4572000" y="2742650"/>
            <a:ext cx="4186800" cy="5661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C93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4572000" y="2796954"/>
            <a:ext cx="41868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發現問題</a:t>
            </a:r>
            <a:endParaRPr b="1" sz="2000">
              <a:solidFill>
                <a:srgbClr val="0C9A8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8325" y="142350"/>
            <a:ext cx="3470602" cy="485880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783225" y="95925"/>
            <a:ext cx="3635400" cy="5667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4791025" y="3473438"/>
            <a:ext cx="30819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沒有</a:t>
            </a: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分享的快捷按鈕，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banner與背景的區別度不夠，不夠凸顯。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90584" l="0" r="0" t="0"/>
          <a:stretch/>
        </p:blipFill>
        <p:spPr>
          <a:xfrm>
            <a:off x="2869118" y="1129095"/>
            <a:ext cx="5958878" cy="7855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2789100" y="1026675"/>
            <a:ext cx="6118500" cy="9969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4"/>
          <p:cNvCxnSpPr/>
          <p:nvPr/>
        </p:nvCxnSpPr>
        <p:spPr>
          <a:xfrm>
            <a:off x="2595125" y="1507275"/>
            <a:ext cx="271200" cy="0"/>
          </a:xfrm>
          <a:prstGeom prst="straightConnector1">
            <a:avLst/>
          </a:prstGeom>
          <a:noFill/>
          <a:ln cap="flat" cmpd="sng" w="28575">
            <a:solidFill>
              <a:srgbClr val="CC4125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0" name="Google Shape;70;p14"/>
          <p:cNvCxnSpPr>
            <a:stCxn id="65" idx="2"/>
          </p:cNvCxnSpPr>
          <p:nvPr/>
        </p:nvCxnSpPr>
        <p:spPr>
          <a:xfrm>
            <a:off x="2600925" y="662625"/>
            <a:ext cx="0" cy="873000"/>
          </a:xfrm>
          <a:prstGeom prst="straightConnector1">
            <a:avLst/>
          </a:prstGeom>
          <a:noFill/>
          <a:ln cap="flat" cmpd="sng" w="28575">
            <a:solidFill>
              <a:srgbClr val="CC412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14"/>
          <p:cNvSpPr txBox="1"/>
          <p:nvPr/>
        </p:nvSpPr>
        <p:spPr>
          <a:xfrm>
            <a:off x="4791025" y="4249425"/>
            <a:ext cx="36078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#</a:t>
            </a:r>
            <a:r>
              <a:rPr b="1" lang="zh-TW" sz="12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彈性與使用效率</a:t>
            </a:r>
            <a:endParaRPr b="1" sz="1200">
              <a:solidFill>
                <a:srgbClr val="0C9A8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/>
          <p:nvPr/>
        </p:nvSpPr>
        <p:spPr>
          <a:xfrm>
            <a:off x="2509625" y="2935072"/>
            <a:ext cx="4229700" cy="1851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2496975" y="2675600"/>
            <a:ext cx="4255200" cy="5661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C9A86"/>
          </a:solidFill>
          <a:ln cap="flat" cmpd="sng" w="952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2496975" y="2729905"/>
            <a:ext cx="42552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FFC93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修正後</a:t>
            </a:r>
            <a:endParaRPr b="1" sz="2000">
              <a:solidFill>
                <a:srgbClr val="FFC93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2719575" y="3406400"/>
            <a:ext cx="3791400" cy="11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最上面的banner填色，跟背景做出區別；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將sign up樣式改變，提升注意到註冊鈕的可能性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增加分享鈕，讓人方便傳送網頁連結。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b="91773" l="0" r="0" t="0"/>
          <a:stretch/>
        </p:blipFill>
        <p:spPr>
          <a:xfrm>
            <a:off x="243650" y="1392875"/>
            <a:ext cx="8761848" cy="100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4">
            <a:alphaModFix/>
          </a:blip>
          <a:srcRect b="91773" l="0" r="0" t="0"/>
          <a:stretch/>
        </p:blipFill>
        <p:spPr>
          <a:xfrm>
            <a:off x="243650" y="226700"/>
            <a:ext cx="8761848" cy="100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4584450" y="3002125"/>
            <a:ext cx="4161900" cy="1885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FFC9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4572000" y="2742650"/>
            <a:ext cx="4186800" cy="5661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C93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4572000" y="2796954"/>
            <a:ext cx="41868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發現問題</a:t>
            </a:r>
            <a:endParaRPr b="1" sz="2000">
              <a:solidFill>
                <a:srgbClr val="0C9A8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4580350" y="142350"/>
            <a:ext cx="2319300" cy="24609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53821" l="9813" r="49466" t="12655"/>
          <a:stretch/>
        </p:blipFill>
        <p:spPr>
          <a:xfrm>
            <a:off x="4672375" y="117000"/>
            <a:ext cx="2135251" cy="246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8325" y="142350"/>
            <a:ext cx="3470602" cy="485880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/>
          <p:nvPr/>
        </p:nvSpPr>
        <p:spPr>
          <a:xfrm>
            <a:off x="1235475" y="698275"/>
            <a:ext cx="1367400" cy="16830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16"/>
          <p:cNvCxnSpPr/>
          <p:nvPr/>
        </p:nvCxnSpPr>
        <p:spPr>
          <a:xfrm>
            <a:off x="2602875" y="1429375"/>
            <a:ext cx="2051100" cy="0"/>
          </a:xfrm>
          <a:prstGeom prst="straightConnector1">
            <a:avLst/>
          </a:prstGeom>
          <a:noFill/>
          <a:ln cap="flat" cmpd="sng" w="28575">
            <a:solidFill>
              <a:srgbClr val="CC4125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4" name="Google Shape;94;p16"/>
          <p:cNvSpPr txBox="1"/>
          <p:nvPr/>
        </p:nvSpPr>
        <p:spPr>
          <a:xfrm>
            <a:off x="4791025" y="3473438"/>
            <a:ext cx="30819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頁籤式輪播沒有做出來，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只是虛有其表的圖片呈現。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4791025" y="4249425"/>
            <a:ext cx="36078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#</a:t>
            </a:r>
            <a:r>
              <a:rPr b="1" lang="zh-TW" sz="12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系統與真實世界的關聯性</a:t>
            </a:r>
            <a:endParaRPr b="1" sz="1200">
              <a:solidFill>
                <a:srgbClr val="0C9A8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/>
          <p:nvPr/>
        </p:nvSpPr>
        <p:spPr>
          <a:xfrm>
            <a:off x="4584450" y="3002125"/>
            <a:ext cx="4161900" cy="1885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FFC9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4572000" y="2742650"/>
            <a:ext cx="4186800" cy="5661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C93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4580350" y="142350"/>
            <a:ext cx="2319300" cy="24609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 rotWithShape="1">
          <a:blip r:embed="rId3">
            <a:alphaModFix/>
          </a:blip>
          <a:srcRect b="52862" l="49499" r="9780" t="13613"/>
          <a:stretch/>
        </p:blipFill>
        <p:spPr>
          <a:xfrm>
            <a:off x="4672375" y="117000"/>
            <a:ext cx="2135251" cy="246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8325" y="142350"/>
            <a:ext cx="3470602" cy="485880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/>
          <p:nvPr/>
        </p:nvSpPr>
        <p:spPr>
          <a:xfrm>
            <a:off x="2595125" y="698275"/>
            <a:ext cx="1477800" cy="16830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7"/>
          <p:cNvCxnSpPr/>
          <p:nvPr/>
        </p:nvCxnSpPr>
        <p:spPr>
          <a:xfrm>
            <a:off x="4091425" y="1429375"/>
            <a:ext cx="562500" cy="0"/>
          </a:xfrm>
          <a:prstGeom prst="straightConnector1">
            <a:avLst/>
          </a:prstGeom>
          <a:noFill/>
          <a:ln cap="flat" cmpd="sng" w="28575">
            <a:solidFill>
              <a:srgbClr val="CC4125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7" name="Google Shape;107;p17"/>
          <p:cNvSpPr txBox="1"/>
          <p:nvPr/>
        </p:nvSpPr>
        <p:spPr>
          <a:xfrm>
            <a:off x="4791025" y="3473438"/>
            <a:ext cx="30819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可以新增收藏鍵，讓功能更完善。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4572000" y="2796954"/>
            <a:ext cx="41868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發現問題</a:t>
            </a:r>
            <a:endParaRPr b="1" sz="2000">
              <a:solidFill>
                <a:srgbClr val="0C9A8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4791025" y="4249425"/>
            <a:ext cx="36078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#彈性與使用效率</a:t>
            </a:r>
            <a:endParaRPr b="1" sz="1200">
              <a:solidFill>
                <a:srgbClr val="0C9A8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 b="54165" l="9189" r="8977" t="12876"/>
          <a:stretch/>
        </p:blipFill>
        <p:spPr>
          <a:xfrm>
            <a:off x="336600" y="2571739"/>
            <a:ext cx="4175798" cy="235463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/>
          <p:nvPr/>
        </p:nvSpPr>
        <p:spPr>
          <a:xfrm>
            <a:off x="5308575" y="2123966"/>
            <a:ext cx="3526800" cy="1155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5298025" y="1864500"/>
            <a:ext cx="3547800" cy="5661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C9A86"/>
          </a:solidFill>
          <a:ln cap="flat" cmpd="sng" w="952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5298025" y="1918805"/>
            <a:ext cx="35478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FFC93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修正後</a:t>
            </a:r>
            <a:endParaRPr b="1" sz="2000">
              <a:solidFill>
                <a:srgbClr val="FFC93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5483628" y="2595300"/>
            <a:ext cx="26115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增加收藏標籤，提升互動性。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4">
            <a:alphaModFix/>
          </a:blip>
          <a:srcRect b="54404" l="8334" r="8325" t="12636"/>
          <a:stretch/>
        </p:blipFill>
        <p:spPr>
          <a:xfrm>
            <a:off x="336600" y="142349"/>
            <a:ext cx="4175798" cy="2311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 rotWithShape="1">
          <a:blip r:embed="rId3">
            <a:alphaModFix/>
          </a:blip>
          <a:srcRect b="4863" l="8070" r="8204" t="7983"/>
          <a:stretch/>
        </p:blipFill>
        <p:spPr>
          <a:xfrm>
            <a:off x="4851000" y="347100"/>
            <a:ext cx="3628800" cy="212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/>
          <p:nvPr/>
        </p:nvSpPr>
        <p:spPr>
          <a:xfrm>
            <a:off x="4584450" y="3002125"/>
            <a:ext cx="4161900" cy="1885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FFC9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26" name="Google Shape;126;p19"/>
          <p:cNvSpPr/>
          <p:nvPr/>
        </p:nvSpPr>
        <p:spPr>
          <a:xfrm>
            <a:off x="4572000" y="2742650"/>
            <a:ext cx="4186800" cy="5661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C93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4572000" y="2796954"/>
            <a:ext cx="41868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發現問題</a:t>
            </a:r>
            <a:endParaRPr b="1" sz="2000">
              <a:solidFill>
                <a:srgbClr val="0C9A8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28" name="Google Shape;12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8325" y="142350"/>
            <a:ext cx="3470602" cy="485880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/>
          <p:nvPr/>
        </p:nvSpPr>
        <p:spPr>
          <a:xfrm>
            <a:off x="4722775" y="2160025"/>
            <a:ext cx="3756900" cy="2691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 txBox="1"/>
          <p:nvPr/>
        </p:nvSpPr>
        <p:spPr>
          <a:xfrm>
            <a:off x="4791025" y="3473450"/>
            <a:ext cx="35817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沒有回到頂端的快捷鍵，讓人需大範圍滑動。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4791025" y="4249425"/>
            <a:ext cx="36078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#彈性與使用效率</a:t>
            </a:r>
            <a:endParaRPr b="1" sz="1200">
              <a:solidFill>
                <a:srgbClr val="0C9A8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2" name="Google Shape;132;p19"/>
          <p:cNvSpPr/>
          <p:nvPr/>
        </p:nvSpPr>
        <p:spPr>
          <a:xfrm>
            <a:off x="799225" y="4539800"/>
            <a:ext cx="3628800" cy="2691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 rotWithShape="1">
          <a:blip r:embed="rId3">
            <a:alphaModFix/>
          </a:blip>
          <a:srcRect b="0" l="0" r="0" t="91401"/>
          <a:stretch/>
        </p:blipFill>
        <p:spPr>
          <a:xfrm>
            <a:off x="268725" y="1647988"/>
            <a:ext cx="8565701" cy="1031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4">
            <a:alphaModFix/>
          </a:blip>
          <a:srcRect b="-283" l="0" r="0" t="91674"/>
          <a:stretch/>
        </p:blipFill>
        <p:spPr>
          <a:xfrm>
            <a:off x="273500" y="397800"/>
            <a:ext cx="8556149" cy="103119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/>
          <p:nvPr/>
        </p:nvSpPr>
        <p:spPr>
          <a:xfrm>
            <a:off x="2509625" y="3334774"/>
            <a:ext cx="4229700" cy="1240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40" name="Google Shape;140;p20"/>
          <p:cNvSpPr/>
          <p:nvPr/>
        </p:nvSpPr>
        <p:spPr>
          <a:xfrm>
            <a:off x="2496975" y="3075300"/>
            <a:ext cx="4255200" cy="5661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C9A86"/>
          </a:solidFill>
          <a:ln cap="flat" cmpd="sng" w="952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2496975" y="3129605"/>
            <a:ext cx="42552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FFC93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修正後</a:t>
            </a:r>
            <a:endParaRPr b="1" sz="2000">
              <a:solidFill>
                <a:srgbClr val="FFC93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2" name="Google Shape;142;p20"/>
          <p:cNvSpPr txBox="1"/>
          <p:nvPr/>
        </p:nvSpPr>
        <p:spPr>
          <a:xfrm>
            <a:off x="2719571" y="3806100"/>
            <a:ext cx="31320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增加</a:t>
            </a: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回到頂端的快捷鍵，</a:t>
            </a: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免除滾動的麻煩。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1"/>
          <p:cNvPicPr preferRelativeResize="0"/>
          <p:nvPr/>
        </p:nvPicPr>
        <p:blipFill rotWithShape="1">
          <a:blip r:embed="rId3">
            <a:alphaModFix/>
          </a:blip>
          <a:srcRect b="4976" l="7983" r="8418" t="9524"/>
          <a:stretch/>
        </p:blipFill>
        <p:spPr>
          <a:xfrm>
            <a:off x="825700" y="2942355"/>
            <a:ext cx="3292248" cy="1894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 rotWithShape="1">
          <a:blip r:embed="rId4">
            <a:alphaModFix/>
          </a:blip>
          <a:srcRect b="6027" l="7983" r="8418" t="8472"/>
          <a:stretch/>
        </p:blipFill>
        <p:spPr>
          <a:xfrm>
            <a:off x="825700" y="307138"/>
            <a:ext cx="3292248" cy="1894007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1"/>
          <p:cNvSpPr/>
          <p:nvPr/>
        </p:nvSpPr>
        <p:spPr>
          <a:xfrm>
            <a:off x="1312175" y="725200"/>
            <a:ext cx="2319300" cy="5661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799325" y="3254450"/>
            <a:ext cx="3345000" cy="9951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21"/>
          <p:cNvGrpSpPr/>
          <p:nvPr/>
        </p:nvGrpSpPr>
        <p:grpSpPr>
          <a:xfrm>
            <a:off x="4572000" y="274825"/>
            <a:ext cx="4186800" cy="2145275"/>
            <a:chOff x="4572000" y="274825"/>
            <a:chExt cx="4186800" cy="2145275"/>
          </a:xfrm>
        </p:grpSpPr>
        <p:sp>
          <p:nvSpPr>
            <p:cNvPr id="152" name="Google Shape;152;p21"/>
            <p:cNvSpPr/>
            <p:nvPr/>
          </p:nvSpPr>
          <p:spPr>
            <a:xfrm>
              <a:off x="4584450" y="534300"/>
              <a:ext cx="4161900" cy="18858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28575">
              <a:solidFill>
                <a:srgbClr val="FFC9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C931"/>
                </a:solidFill>
              </a:endParaRPr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4572000" y="274825"/>
              <a:ext cx="4186800" cy="5661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FC93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C931"/>
                </a:solidFill>
              </a:endParaRPr>
            </a:p>
          </p:txBody>
        </p:sp>
        <p:sp>
          <p:nvSpPr>
            <p:cNvPr id="154" name="Google Shape;154;p21"/>
            <p:cNvSpPr txBox="1"/>
            <p:nvPr/>
          </p:nvSpPr>
          <p:spPr>
            <a:xfrm>
              <a:off x="4572000" y="329129"/>
              <a:ext cx="4186800" cy="45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2000">
                  <a:solidFill>
                    <a:srgbClr val="0C9A8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發現問題</a:t>
              </a:r>
              <a:endParaRPr b="1" sz="20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55" name="Google Shape;155;p21"/>
            <p:cNvSpPr txBox="1"/>
            <p:nvPr/>
          </p:nvSpPr>
          <p:spPr>
            <a:xfrm>
              <a:off x="4791025" y="1005625"/>
              <a:ext cx="3723600" cy="68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zh-TW" sz="1200">
                  <a:solidFill>
                    <a:srgbClr val="434343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圖片再載入時會跳板面</a:t>
              </a:r>
              <a:endParaRPr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56" name="Google Shape;156;p21"/>
            <p:cNvSpPr txBox="1"/>
            <p:nvPr/>
          </p:nvSpPr>
          <p:spPr>
            <a:xfrm>
              <a:off x="4791025" y="1781600"/>
              <a:ext cx="3607800" cy="42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200">
                  <a:solidFill>
                    <a:srgbClr val="0C9A8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#</a:t>
              </a:r>
              <a:r>
                <a:rPr b="1" lang="zh-TW" sz="1200">
                  <a:solidFill>
                    <a:srgbClr val="0C9A8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系統狀態能見度</a:t>
              </a:r>
              <a:endParaRPr b="1" sz="1200">
                <a:solidFill>
                  <a:srgbClr val="0C9A86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cxnSp>
        <p:nvCxnSpPr>
          <p:cNvPr id="157" name="Google Shape;157;p21"/>
          <p:cNvCxnSpPr>
            <a:stCxn id="149" idx="2"/>
            <a:endCxn id="150" idx="0"/>
          </p:cNvCxnSpPr>
          <p:nvPr/>
        </p:nvCxnSpPr>
        <p:spPr>
          <a:xfrm>
            <a:off x="2471825" y="1291300"/>
            <a:ext cx="0" cy="1963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1"/>
          <p:cNvSpPr/>
          <p:nvPr/>
        </p:nvSpPr>
        <p:spPr>
          <a:xfrm>
            <a:off x="4584450" y="3236097"/>
            <a:ext cx="4162200" cy="1325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59" name="Google Shape;159;p21"/>
          <p:cNvSpPr/>
          <p:nvPr/>
        </p:nvSpPr>
        <p:spPr>
          <a:xfrm>
            <a:off x="4572000" y="2938375"/>
            <a:ext cx="4186800" cy="6495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C9A86"/>
          </a:solidFill>
          <a:ln cap="flat" cmpd="sng" w="9525">
            <a:solidFill>
              <a:srgbClr val="0C9A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931"/>
              </a:solidFill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4891500" y="2992680"/>
            <a:ext cx="35478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FFC93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修正</a:t>
            </a:r>
            <a:r>
              <a:rPr b="1" lang="zh-TW" sz="2000">
                <a:solidFill>
                  <a:srgbClr val="FFC93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方式</a:t>
            </a:r>
            <a:endParaRPr b="1" sz="2000">
              <a:solidFill>
                <a:srgbClr val="FFC93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4891500" y="3669175"/>
            <a:ext cx="35478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透過載入尺寸小的縮圖，再疊上尺寸大的圖片等待載入，避免使用者需重新適應。</a:t>
            </a:r>
            <a:endParaRPr sz="1200">
              <a:solidFill>
                <a:srgbClr val="43434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